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6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5.xml"/><Relationship Id="rId32" Type="http://schemas.openxmlformats.org/officeDocument/2006/relationships/font" Target="fonts/Raleway-italic.fntdata"/><Relationship Id="rId13" Type="http://schemas.openxmlformats.org/officeDocument/2006/relationships/slide" Target="slides/slide8.xml"/><Relationship Id="rId35" Type="http://schemas.openxmlformats.org/officeDocument/2006/relationships/font" Target="fonts/Lato-bold.fntdata"/><Relationship Id="rId12" Type="http://schemas.openxmlformats.org/officeDocument/2006/relationships/slide" Target="slides/slide7.xml"/><Relationship Id="rId34" Type="http://schemas.openxmlformats.org/officeDocument/2006/relationships/font" Target="fonts/Lato-regular.fntdata"/><Relationship Id="rId15" Type="http://schemas.openxmlformats.org/officeDocument/2006/relationships/slide" Target="slides/slide10.xml"/><Relationship Id="rId37" Type="http://schemas.openxmlformats.org/officeDocument/2006/relationships/font" Target="fonts/Lato-boldItalic.fntdata"/><Relationship Id="rId14" Type="http://schemas.openxmlformats.org/officeDocument/2006/relationships/slide" Target="slides/slide9.xml"/><Relationship Id="rId36" Type="http://schemas.openxmlformats.org/officeDocument/2006/relationships/font" Target="fonts/La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Today we'll explore one of the most fascinating and controversial ideas in modern physics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- Max Tegmark's Mathematical Universe Hypothesis and his hierarchy of multiverses.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are not talking about parallel universes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- it's about the fundamental nature of reality itself.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9d0cfe266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19d0cfe266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9d0cfe26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9d0cfe26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is Tegmark's most controversial and profound idea.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 suggests that all mathematically consistent structures actually exist.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[REFERENCE PLATONIC SOLIDS]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Just as we discovered rather than invented the Platonic solids, Tegmark argues that all mathematical structures have their own form of existence.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differs from Jorge's Library because it's about consistent mathematical structures, not random combinations.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Platonic Solids: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These are the five regular 3D shapes where all faces are identical regular polygons: tetrahedron, cube, octahedron, dodecahedron, icosahedron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Plato believed these represented fundamental patterns in nature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Key point in Tegmark's argument: You can't "invent" a 6th regular platonic solid - the mathematics only allows these five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Tegmark uses this to illustrate how mathematical structures are discovered rather than invented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Just as mathematicians discovered (not invented) these solids, Tegmark argues all mathematical structures already "exist" in a similar way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Level IV: The LEGO instruction manual itself being real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9d0cfe266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9d0cfe26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Platonic solids show how mathematical structures can exist independently of physical reality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19d0cfe266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19d0cfe266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9d0cfe26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19d0cfe26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is the heart of Tegmark's proposal.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 argues that our reality isn't just described by mathematics - it IS mathematics.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No "special sauce" needed. What do I mean by this?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19d0cfe26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19d0cfe26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This leads to three core arguments [LIST THEM],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but also faces some serious challenges [REFERENCE COUNTER-ARGUMENTS].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>
                <a:solidFill>
                  <a:schemeClr val="dk1"/>
                </a:solidFill>
              </a:rPr>
              <a:t>The Consciousness Problem: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How does subjective experience emerge from mathematics?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What gives rise to the feeling of experiencing math "from inside"?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How do mathematical structures become self-aware?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Can consciousness be fully described mathematically?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 startAt="2"/>
            </a:pPr>
            <a:r>
              <a:rPr lang="en-GB">
                <a:solidFill>
                  <a:schemeClr val="dk1"/>
                </a:solidFill>
              </a:rPr>
              <a:t>The Complexity Problem: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How do we measure the complexity of mathematical structures?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Why do we observe this particular level of complexity?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How do we avoid infinite complexity?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What determines which structures are "interesting" enough to contain conscious observers?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 startAt="3"/>
            </a:pPr>
            <a:r>
              <a:rPr lang="en-GB">
                <a:solidFill>
                  <a:schemeClr val="dk1"/>
                </a:solidFill>
              </a:rPr>
              <a:t>The Selection Problem: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Why do we observe these particular mathematical laws?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How do we explain the apparent fine-tuning of physical constants?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What determines which mathematical structure we experience?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Is there a principle that selects for consciousness-supporting structures?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19d0cfe26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19d0cfe26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isn't “just” philosophy - it has real implications for both physics and philosophy.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19d0cfe266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19d0cfe266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[GO THROUGH BOTH COLUMNS]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For physics, it suggests that any property we discover must have a mathematical description.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>
                <a:solidFill>
                  <a:schemeClr val="dk1"/>
                </a:solidFill>
              </a:rPr>
              <a:t>Prediction that everything must have mathematical description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>
                <a:solidFill>
                  <a:schemeClr val="dk1"/>
                </a:solidFill>
              </a:rPr>
              <a:t>No room for truly random processes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>
                <a:solidFill>
                  <a:schemeClr val="dk1"/>
                </a:solidFill>
              </a:rPr>
              <a:t>Need to search for deeper mathematical patterns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>
                <a:solidFill>
                  <a:schemeClr val="dk1"/>
                </a:solidFill>
              </a:rPr>
              <a:t>Physical constants might be more like "addresses" than fundamental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>
                <a:solidFill>
                  <a:schemeClr val="dk1"/>
                </a:solidFill>
              </a:rPr>
              <a:t>Could guide unification attempts in physics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For philosophy, it raises profound questions about consciousness, free will, and the nature of reality itself.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/>
              <a:t>Questions traditional concepts of existence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/>
              <a:t>Challenges mind-body dualism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/>
              <a:t>Affects how we think about causality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/>
              <a:t>Impacts free will debates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/>
              <a:t>Changes how we think about consciousness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19d0cfe26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19d0cfe26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19d0cfe266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19d0cfe266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Tegmark's ideas continue to influence modern physics and AI research.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[HIGHLIGHT CURRENT RESEARCH]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His work at MIT on the Intelligible Intelligence Project shows how these abstract ideas connect to practical AI development.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Guides approaches to quantum gravity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Influences AI development (especially interpretable AI)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Suggests new ways to think about consciousness research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Impacts how we approach cosmology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Could affect how we design simulations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9c4907157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9c490715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Max Tegmark is one of the innovative thinkers in modern physics.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Born in 1967 in Sweden, he's now a physics professor at MIT where he bridges the gap between theoretical physics and artificial intelligence.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makes him particularly interesting is his ability to combine rigorous mathematics with big philosophical questions.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19d0cfe266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19d0cfe266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19d0cfe266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19d0cfe266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These are the questions that should drive our discussion.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[READ FIRST TWO QUESTIONS]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They challenge us to think about our place in this mathematical cosmos and what it means for human experience and free will.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19d0cfe266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19d0cfe26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Let's end with three thought experiments that help us grasp these ideas.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[GO THROUGH EACH]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Simulation Argument is particularly relevant today as we develop more powerful AI systems.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The Simulation Argument Connection: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If the Mathematical Universe Hypothesis is true, we could be a simulation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But unlike traditional simulation arguments, we'd be a mathematical structure being "computed"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There's no meaningful difference between being "simulated" and being "real"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Connects to Bostrom's argument but avoids infinite regress problem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>
                <a:solidFill>
                  <a:schemeClr val="dk1"/>
                </a:solidFill>
              </a:rPr>
              <a:t>Bostrom's simulation argument suggests we're likely living in a simulation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>
                <a:solidFill>
                  <a:schemeClr val="dk1"/>
                </a:solidFill>
              </a:rPr>
              <a:t>But this raises the question: who simulates the simulators?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>
                <a:solidFill>
                  <a:schemeClr val="dk1"/>
                </a:solidFill>
              </a:rPr>
              <a:t>This leads to infinite regress: simulations within simulations within simulations…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>
                <a:solidFill>
                  <a:schemeClr val="dk1"/>
                </a:solidFill>
              </a:rPr>
              <a:t>Tegmark's mathematical universe avoids this by saying it's "math all the way down"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>
                <a:solidFill>
                  <a:schemeClr val="dk1"/>
                </a:solidFill>
              </a:rPr>
              <a:t>There's no need for a "base reality" or "hardware" running the simulation because mathematical structures exist abstractly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The "base reality" could itself be mathematical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The Mathematical Soul Comparison: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People often argue against mathematical reality by saying "But what about souls/consciousness?"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Tegmark counters by asking what properties a "soul" would have that couldn't be mathematical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Any interaction with physical reality must follow mathematical patterns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Any non-mathematical properties would by definition be undetectable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Similar to arguments about whether AI can be conscious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The Complexity Paradox: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If all mathematical structures exist, why don't we observe chaos?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If all mathematical structures exist, most should be chaotic and complex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Think of random equations vs. the elegant equations we find in physics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The paradox: why do we observe relatively simple, ordered physical laws?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By pure probability, we should be in a much more chaotic universe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This connects to another problem: most mathematical structures would be incompatible with conscious observers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Yet we find ourselves in a universe with remarkably simple and elegant mathematical laws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Why does our universe follow relatively simple mathematical laws?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Tegmark suggests simpler structures might be more common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Could be similar to how we use Occam's Razor in science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Philosophical principle: "Entities should not be multiplied beyond necessity"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In science: simpler explanations are preferable to complex ones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Modern interpretation: among competing hypotheses, choose the one with fewest assumptions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In Tegmark's theory:</a:t>
            </a:r>
            <a:endParaRPr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-GB"/>
              <a:t>Perhaps simpler mathematical structures are more common</a:t>
            </a:r>
            <a:endParaRPr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-GB"/>
              <a:t>Could explain why we observe simple physical laws</a:t>
            </a:r>
            <a:endParaRPr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-GB"/>
              <a:t>Might serve as a selection principle among mathematical structures</a:t>
            </a:r>
            <a:endParaRPr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-GB"/>
              <a:t>Similar to how simple theories tend to be more successful in physics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/>
              <a:t>Points to a possible selection principle among mathematical structures.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The complexity paradox suggests there must be some principle favoring simple structures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-GB"/>
              <a:t>Occam's Razor might provide that principle, explaining why we observe simple mathematical laws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19d0cfe266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19d0cfe266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9d0cfe266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9d0cfe266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I'll leave you with these three quotes that capture the essence of Tegmark's vision.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[READ QUOTES]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Remember: if we are in a simulation, Tegmark suggests we should make it an interesting one!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19d0cfe26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19d0cfe26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He's perhaps best known for two groundbreaking books [POINT TO BOOK COVERS]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that challenge our understanding of reality and consciousness.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These two books represent Tegmark's intellectual journey.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"Our Mathematical Universe" presents his revolutionary idea that reality itself is a mathematical structure.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Notice how he chose "Our" rather than "The" - a deliberate choice acknowledging the possibility of other mathematical universes.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His second book, "Life 3.0," extends these ideas into the realm of artificial intelligence and consciousness.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9d0cfe26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19d0cfe26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Tegmark's major contribution to physics is his organisation of different multiverse theories into a coherent hierarchy.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Each level represents a different type of multiverse, with increasing levels of abstraction and controversy.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Let's explore each one.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19d0cfe26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19d0cfe26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Level I multiverse is perhaps the most straightforward to understand.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Imagine our universe extending infinitely in all directions.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space is infinite, then everything that can happen according to physical laws must happen - somewhere.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[POINT TO LEGO HOUSES]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Just as these LEGO sets show different arrangements of the same pieces, Level I contains infinite variations of the same physical laws and constants.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Level I: Identical LEGO sets built differently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9d0cfe266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9d0cfe266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[Continue with the diagrams]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According to this theory, there's another version of you about googleplex or 10^10^100 (or 1 followed by </a:t>
            </a:r>
            <a:r>
              <a:rPr lang="en-GB"/>
              <a:t>hundred</a:t>
            </a:r>
            <a:r>
              <a:rPr lang="en-GB"/>
              <a:t> zeros) meters away making slightly different choices.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isn't science fiction - it's a mathematical consequence of infinite space with a finite number of possible particle arrangements.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9d0cfe266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9d0cfe266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Level II takes us deeper.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Here, the multiverse contains regions with different fundamental constants.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[GESTURE TO SNOW-COVERED HOUSE]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Just as water can exist as solid, liquid, or gas, Tegmark suggests that space itself might have different "phases" with different physical laws.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electron/proton mass ratio of 1836 that we observe might just be our local "cosmic address."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Level II: Different LEGO sets with different pieces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19d0cfe266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19d0cfe266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19d0cfe26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19d0cfe26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is where things get really interesting.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Level III comes from Everett's interpretation of quantum mechanics.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[POINT TO MINIFIGURE COLLECTION]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Just as each of these figures represents a different character, quantum mechanics suggests that every possible quantum outcome exists in some branch of reality.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key difference from Level I is that these branches exist in a quantum superposition rather than being spatially separated.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Level III: Every possible LEGO configuration existing simultaneously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The Hospital Cloning Scenario: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Imagine you're sedated in a hospital and told that you'll be cloned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One copy will wake up in Room 1, one in Room 2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Both copies will be identical down to the atomic level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When you wake up, it will feel random which room you're in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>
                <a:solidFill>
                  <a:schemeClr val="dk1"/>
                </a:solidFill>
              </a:rPr>
              <a:t>This illustrates how quantum branching feels subjectively "random" even though the overall process is deterministic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1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Max Tegmark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 the Mathematical Multiverse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presentation by Otto Mättas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2075" y="152400"/>
            <a:ext cx="559984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Level IV: Mathematical Structures</a:t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Definition: All mathematical structures exist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Key concept: Physical existence equals mathematical existence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Example: Platonic solids as discovered, not invented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What makes this different from Jorge's Library?</a:t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900" y="1921675"/>
            <a:ext cx="2107351" cy="1300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6200"/>
          <a:stretch/>
        </p:blipFill>
        <p:spPr>
          <a:xfrm>
            <a:off x="2166950" y="302313"/>
            <a:ext cx="4810099" cy="453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075" y="2176083"/>
            <a:ext cx="2749900" cy="994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8200" y="1778084"/>
            <a:ext cx="2961001" cy="916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8204" y="3349225"/>
            <a:ext cx="2960993" cy="99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1681" y="3810925"/>
            <a:ext cx="2692688" cy="99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8423" y="625800"/>
            <a:ext cx="2919206" cy="99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/>
        </p:nvSpPr>
        <p:spPr>
          <a:xfrm>
            <a:off x="576775" y="1714375"/>
            <a:ext cx="236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Cube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4"/>
          <p:cNvSpPr txBox="1"/>
          <p:nvPr/>
        </p:nvSpPr>
        <p:spPr>
          <a:xfrm>
            <a:off x="576775" y="3349225"/>
            <a:ext cx="236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Octahedron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4"/>
          <p:cNvSpPr txBox="1"/>
          <p:nvPr/>
        </p:nvSpPr>
        <p:spPr>
          <a:xfrm>
            <a:off x="576775" y="164100"/>
            <a:ext cx="236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Tetrahedron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4"/>
          <p:cNvSpPr txBox="1"/>
          <p:nvPr/>
        </p:nvSpPr>
        <p:spPr>
          <a:xfrm>
            <a:off x="6327450" y="1316375"/>
            <a:ext cx="236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Dodecahedron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24"/>
          <p:cNvSpPr txBox="1"/>
          <p:nvPr/>
        </p:nvSpPr>
        <p:spPr>
          <a:xfrm>
            <a:off x="6327450" y="2887525"/>
            <a:ext cx="2362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Icosahedron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8" y="152400"/>
            <a:ext cx="860213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Mathematical Universe Hypothesis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Deep Dive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Core Arguments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Everything describable is mathematical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No non-mathematical properties discovered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Simplicity argument: No "special sauce" needed</a:t>
            </a:r>
            <a:endParaRPr/>
          </a:p>
        </p:txBody>
      </p:sp>
      <p:sp>
        <p:nvSpPr>
          <p:cNvPr id="169" name="Google Shape;169;p27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Counter-arguments and Responses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The consciousness problem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The complexity problem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The selection problem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Practical Implications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Practical Implications</a:t>
            </a:r>
            <a:endParaRPr/>
          </a:p>
        </p:txBody>
      </p:sp>
      <p:sp>
        <p:nvSpPr>
          <p:cNvPr id="180" name="Google Shape;180;p29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For Physics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Prediction: All properties must be mathematical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Research direction: Look for mathematical patterns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Impact on fundamental physics</a:t>
            </a:r>
            <a:endParaRPr/>
          </a:p>
        </p:txBody>
      </p:sp>
      <p:sp>
        <p:nvSpPr>
          <p:cNvPr id="181" name="Google Shape;181;p29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For Philosophy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Nature of reality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Consciousness and experience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Free will and determinism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Contemporary Relevance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Contemporary Relevance</a:t>
            </a:r>
            <a:endParaRPr/>
          </a:p>
        </p:txBody>
      </p:sp>
      <p:sp>
        <p:nvSpPr>
          <p:cNvPr id="192" name="Google Shape;192;p31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Connection to Modern Physics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String theory implications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Quantum computation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AI research</a:t>
            </a:r>
            <a:endParaRPr/>
          </a:p>
        </p:txBody>
      </p:sp>
      <p:sp>
        <p:nvSpPr>
          <p:cNvPr id="193" name="Google Shape;193;p31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Current Research</a:t>
            </a:r>
            <a:endParaRPr b="1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Tegmark's AI work at MIT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The Intelligible Intelligence Project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Future implications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GB" sz="2600"/>
              <a:t>Max Erik Tegmark</a:t>
            </a:r>
            <a:endParaRPr sz="26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b. 1967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Professor at MIT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President at the Future of Life Institute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Known for contributions to cosmology, quantum mechanics, and artificial intelligence</a:t>
            </a:r>
            <a:endParaRPr/>
          </a:p>
        </p:txBody>
      </p:sp>
      <p:pic>
        <p:nvPicPr>
          <p:cNvPr id="81" name="Google Shape;81;p14"/>
          <p:cNvPicPr preferRelativeResize="0"/>
          <p:nvPr/>
        </p:nvPicPr>
        <p:blipFill rotWithShape="1">
          <a:blip r:embed="rId3">
            <a:alphaModFix/>
          </a:blip>
          <a:srcRect b="14083" l="9130" r="12221" t="4977"/>
          <a:stretch/>
        </p:blipFill>
        <p:spPr>
          <a:xfrm>
            <a:off x="265500" y="490212"/>
            <a:ext cx="4045199" cy="416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Discussion Points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Questions</a:t>
            </a:r>
            <a:endParaRPr/>
          </a:p>
        </p:txBody>
      </p:sp>
      <p:sp>
        <p:nvSpPr>
          <p:cNvPr id="204" name="Google Shape;204;p3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70000" lnSpcReduction="20000"/>
          </a:bodyPr>
          <a:lstStyle/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Does our universe have non-mathematical properties?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If there are infinite copies of you making different decisions, does free will exist?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If everything mathematical exists, why do we experience this particular reality?</a:t>
            </a:r>
            <a:endParaRPr/>
          </a:p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How does consciousness fit into a purely mathematical universe?</a:t>
            </a:r>
            <a:endParaRPr/>
          </a:p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What would falsify the Mathematical Universe Hypothesis?</a:t>
            </a:r>
            <a:endParaRPr/>
          </a:p>
          <a:p>
            <a:pPr indent="-30861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Does this theory make testable predictions?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4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Thought Experiments</a:t>
            </a:r>
            <a:endParaRPr/>
          </a:p>
        </p:txBody>
      </p:sp>
      <p:sp>
        <p:nvSpPr>
          <p:cNvPr id="210" name="Google Shape;210;p34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The Simulation Argument connection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The "Mathematical Soul" comparison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The complexity paradox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 Conclusion</a:t>
            </a:r>
            <a:endParaRPr/>
          </a:p>
        </p:txBody>
      </p:sp>
      <p:sp>
        <p:nvSpPr>
          <p:cNvPr id="216" name="Google Shape;216;p35"/>
          <p:cNvSpPr txBox="1"/>
          <p:nvPr>
            <p:ph idx="1" type="subTitle"/>
          </p:nvPr>
        </p:nvSpPr>
        <p:spPr>
          <a:xfrm>
            <a:off x="2390275" y="1587025"/>
            <a:ext cx="6331500" cy="289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Mathematical structures have an abstract existence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This existence doesn't require any physical substrate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Simple structures might be more fundamental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Our observed reality might be one of the simpler mathematical structures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This could explain why physics follows elegant mathematical patterns rather than chaos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/>
          <p:nvPr>
            <p:ph type="title"/>
          </p:nvPr>
        </p:nvSpPr>
        <p:spPr>
          <a:xfrm>
            <a:off x="853950" y="1304850"/>
            <a:ext cx="7436100" cy="261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40894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40"/>
              <a:buChar char="●"/>
            </a:pPr>
            <a:r>
              <a:rPr lang="en-GB" sz="2840"/>
              <a:t>Our external physical reality is a mathematical structure.</a:t>
            </a:r>
            <a:endParaRPr sz="284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t/>
            </a:r>
            <a:endParaRPr sz="1000"/>
          </a:p>
          <a:p>
            <a:pPr indent="-40894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40"/>
              <a:buChar char="●"/>
            </a:pPr>
            <a:r>
              <a:rPr lang="en-GB" sz="2840"/>
              <a:t>Mathematical existence is freedom from contradiction. </a:t>
            </a:r>
            <a:r>
              <a:rPr i="1" lang="en-GB" sz="2840"/>
              <a:t>Hilbert</a:t>
            </a:r>
            <a:endParaRPr i="1" sz="284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90"/>
              <a:buFont typeface="Arial"/>
              <a:buNone/>
            </a:pPr>
            <a:r>
              <a:t/>
            </a:r>
            <a:endParaRPr i="1" sz="1000"/>
          </a:p>
          <a:p>
            <a:pPr indent="-40894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40"/>
              <a:buChar char="●"/>
            </a:pPr>
            <a:r>
              <a:rPr lang="en-GB" sz="2840"/>
              <a:t>If you're simulated, live an interesting life.</a:t>
            </a:r>
            <a:endParaRPr sz="284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800" y="369000"/>
            <a:ext cx="2903578" cy="4405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0088" y="368988"/>
            <a:ext cx="2804111" cy="440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Multiverse Hierarchy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Level I: Spatial Extension </a:t>
            </a:r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Definition: Infinite space with repeated initial conditions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Key concept: Everything that can happen, does happen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Example: Another you making different choices ~10^10^100 meters away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If space is infinite, does this automatically follow?</a:t>
            </a:r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922" y="829152"/>
            <a:ext cx="1828924" cy="190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913" y="2824945"/>
            <a:ext cx="1828926" cy="1489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1413" y="152400"/>
            <a:ext cx="676117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Level II: Different Physical Constants</a:t>
            </a:r>
            <a:endParaRPr/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Definition: Other post-inflation bubbles with different physical laws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Analogy: Water states (solid/liquid/gas) vs universal constants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Example: Universes where electron/proton mass ratio differs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Are most physical constants just "cosmic addresses"?</a:t>
            </a:r>
            <a:endParaRPr/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922" y="829152"/>
            <a:ext cx="1828924" cy="190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937" y="2822450"/>
            <a:ext cx="1828925" cy="1326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4588" y="152400"/>
            <a:ext cx="585482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Level III: Quantum Many Worlds</a:t>
            </a:r>
            <a:endParaRPr/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Definition: Everett's interpretation of quantum mechanics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Key concept: All quantum possibilities realised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Thought experiment: The hospital cloning scenario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How does this differ from Level I?</a:t>
            </a:r>
            <a:endParaRPr/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849" y="1643725"/>
            <a:ext cx="1616775" cy="185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